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61" r:id="rId4"/>
    <p:sldId id="259" r:id="rId5"/>
    <p:sldId id="260" r:id="rId6"/>
    <p:sldId id="26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96F3"/>
    <a:srgbClr val="0C93FA"/>
    <a:srgbClr val="7F00FF"/>
    <a:srgbClr val="F8AD7A"/>
    <a:srgbClr val="FB4A49"/>
    <a:srgbClr val="FB4746"/>
    <a:srgbClr val="74E6C6"/>
    <a:srgbClr val="7AE7C1"/>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90" d="100"/>
          <a:sy n="90" d="100"/>
        </p:scale>
        <p:origin x="57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2/6/2021</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2/6/2021</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2/6/2021</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2/6/2021</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2/6/2021</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2/6/2021</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2/6/2021</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2/6/2021</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2/6/2021</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2/6/2021</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2/6/2021</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2/6/2021</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Autofit/>
          </a:bodyPr>
          <a:lstStyle/>
          <a:p>
            <a:pPr algn="ctr"/>
            <a:r>
              <a:rPr lang="en-US" sz="4800" dirty="0"/>
              <a:t>Understanding the Investment Landscape in Detroit Using Foursquare Data</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lnSpcReduction="10000"/>
          </a:bodyPr>
          <a:lstStyle/>
          <a:p>
            <a:r>
              <a:rPr lang="en-US" sz="2400" dirty="0">
                <a:solidFill>
                  <a:schemeClr val="tx1">
                    <a:lumMod val="85000"/>
                    <a:lumOff val="15000"/>
                  </a:schemeClr>
                </a:solidFill>
              </a:rPr>
              <a:t>Coursera Capstone Project</a:t>
            </a:r>
          </a:p>
          <a:p>
            <a:r>
              <a:rPr lang="en-US" sz="2400" dirty="0">
                <a:solidFill>
                  <a:schemeClr val="tx1">
                    <a:lumMod val="85000"/>
                    <a:lumOff val="15000"/>
                  </a:schemeClr>
                </a:solidFill>
              </a:rPr>
              <a:t>Chris Olson</a:t>
            </a:r>
          </a:p>
        </p:txBody>
      </p:sp>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8474FA1F-911D-4AE5-BC9C-6A3C610258B7}"/>
              </a:ext>
            </a:extLst>
          </p:cNvPr>
          <p:cNvPicPr>
            <a:picLocks noChangeAspect="1"/>
          </p:cNvPicPr>
          <p:nvPr/>
        </p:nvPicPr>
        <p:blipFill>
          <a:blip r:embed="rId2"/>
          <a:stretch>
            <a:fillRect/>
          </a:stretch>
        </p:blipFill>
        <p:spPr>
          <a:xfrm>
            <a:off x="-1" y="3429001"/>
            <a:ext cx="4631706" cy="3429000"/>
          </a:xfrm>
          <a:prstGeom prst="rect">
            <a:avLst/>
          </a:prstGeom>
        </p:spPr>
      </p:pic>
      <p:pic>
        <p:nvPicPr>
          <p:cNvPr id="6" name="Picture 5">
            <a:extLst>
              <a:ext uri="{FF2B5EF4-FFF2-40B4-BE49-F238E27FC236}">
                <a16:creationId xmlns:a16="http://schemas.microsoft.com/office/drawing/2014/main" id="{6F7D8BD4-6C82-44F4-9645-ECB04301C357}"/>
              </a:ext>
            </a:extLst>
          </p:cNvPr>
          <p:cNvPicPr>
            <a:picLocks noChangeAspect="1"/>
          </p:cNvPicPr>
          <p:nvPr/>
        </p:nvPicPr>
        <p:blipFill>
          <a:blip r:embed="rId3"/>
          <a:stretch>
            <a:fillRect/>
          </a:stretch>
        </p:blipFill>
        <p:spPr>
          <a:xfrm>
            <a:off x="-1" y="0"/>
            <a:ext cx="4631706" cy="3429000"/>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26528B-2184-4651-9381-86EF31D55225}"/>
              </a:ext>
            </a:extLst>
          </p:cNvPr>
          <p:cNvSpPr>
            <a:spLocks noGrp="1"/>
          </p:cNvSpPr>
          <p:nvPr>
            <p:ph type="title"/>
          </p:nvPr>
        </p:nvSpPr>
        <p:spPr>
          <a:xfrm>
            <a:off x="643466" y="786383"/>
            <a:ext cx="3517567" cy="2093975"/>
          </a:xfrm>
        </p:spPr>
        <p:txBody>
          <a:bodyPr anchor="b">
            <a:normAutofit/>
          </a:bodyPr>
          <a:lstStyle/>
          <a:p>
            <a:r>
              <a:rPr lang="en-US" dirty="0"/>
              <a:t>Recent Investment in Detroit</a:t>
            </a:r>
          </a:p>
        </p:txBody>
      </p:sp>
      <p:pic>
        <p:nvPicPr>
          <p:cNvPr id="5" name="Content Placeholder 4">
            <a:extLst>
              <a:ext uri="{FF2B5EF4-FFF2-40B4-BE49-F238E27FC236}">
                <a16:creationId xmlns:a16="http://schemas.microsoft.com/office/drawing/2014/main" id="{1696E618-BA24-4A72-AB6B-186F06257030}"/>
              </a:ext>
            </a:extLst>
          </p:cNvPr>
          <p:cNvPicPr>
            <a:picLocks noGrp="1" noChangeAspect="1"/>
          </p:cNvPicPr>
          <p:nvPr>
            <p:ph idx="1"/>
          </p:nvPr>
        </p:nvPicPr>
        <p:blipFill>
          <a:blip r:embed="rId2"/>
          <a:stretch>
            <a:fillRect/>
          </a:stretch>
        </p:blipFill>
        <p:spPr>
          <a:xfrm>
            <a:off x="7349925" y="10635"/>
            <a:ext cx="2447932" cy="6847365"/>
          </a:xfrm>
          <a:prstGeom prst="rect">
            <a:avLst/>
          </a:prstGeom>
          <a:noFill/>
        </p:spPr>
      </p:pic>
      <p:sp>
        <p:nvSpPr>
          <p:cNvPr id="4" name="Content Placeholder 3">
            <a:extLst>
              <a:ext uri="{FF2B5EF4-FFF2-40B4-BE49-F238E27FC236}">
                <a16:creationId xmlns:a16="http://schemas.microsoft.com/office/drawing/2014/main" id="{EC1315F8-972E-4928-8837-8125767AE7F5}"/>
              </a:ext>
            </a:extLst>
          </p:cNvPr>
          <p:cNvSpPr>
            <a:spLocks noGrp="1"/>
          </p:cNvSpPr>
          <p:nvPr>
            <p:ph type="body" sz="half" idx="2"/>
          </p:nvPr>
        </p:nvSpPr>
        <p:spPr>
          <a:xfrm>
            <a:off x="643465" y="3043050"/>
            <a:ext cx="3517567" cy="3064505"/>
          </a:xfrm>
        </p:spPr>
        <p:txBody>
          <a:bodyPr>
            <a:normAutofit/>
          </a:bodyPr>
          <a:lstStyle/>
          <a:p>
            <a:r>
              <a:rPr lang="en-US" sz="1700"/>
              <a:t>Little Caesars Arena opened in 2017</a:t>
            </a:r>
          </a:p>
          <a:p>
            <a:r>
              <a:rPr lang="en-US" sz="1700"/>
              <a:t>Q Line opened in 2017</a:t>
            </a:r>
          </a:p>
          <a:p>
            <a:r>
              <a:rPr lang="en-US" sz="1700"/>
              <a:t>Ford Motor Company purchases Michigan Central Station in 2018, renovations ongoing</a:t>
            </a:r>
          </a:p>
          <a:p>
            <a:r>
              <a:rPr lang="en-US" sz="1700"/>
              <a:t>Most investments are concentrated in certain neighborhoods in the city</a:t>
            </a:r>
          </a:p>
        </p:txBody>
      </p:sp>
    </p:spTree>
    <p:extLst>
      <p:ext uri="{BB962C8B-B14F-4D97-AF65-F5344CB8AC3E}">
        <p14:creationId xmlns:p14="http://schemas.microsoft.com/office/powerpoint/2010/main" val="3245502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1A4EB-709C-4885-8122-CC3116C54594}"/>
              </a:ext>
            </a:extLst>
          </p:cNvPr>
          <p:cNvSpPr>
            <a:spLocks noGrp="1"/>
          </p:cNvSpPr>
          <p:nvPr>
            <p:ph type="title"/>
          </p:nvPr>
        </p:nvSpPr>
        <p:spPr/>
        <p:txBody>
          <a:bodyPr/>
          <a:lstStyle/>
          <a:p>
            <a:r>
              <a:rPr lang="en-US" dirty="0"/>
              <a:t>Overview of the Data</a:t>
            </a:r>
          </a:p>
        </p:txBody>
      </p:sp>
      <p:sp>
        <p:nvSpPr>
          <p:cNvPr id="3" name="Content Placeholder 2">
            <a:extLst>
              <a:ext uri="{FF2B5EF4-FFF2-40B4-BE49-F238E27FC236}">
                <a16:creationId xmlns:a16="http://schemas.microsoft.com/office/drawing/2014/main" id="{759EFCD8-CB14-473A-BFAA-D0BFD389164D}"/>
              </a:ext>
            </a:extLst>
          </p:cNvPr>
          <p:cNvSpPr>
            <a:spLocks noGrp="1"/>
          </p:cNvSpPr>
          <p:nvPr>
            <p:ph idx="1"/>
          </p:nvPr>
        </p:nvSpPr>
        <p:spPr/>
        <p:txBody>
          <a:bodyPr/>
          <a:lstStyle/>
          <a:p>
            <a:r>
              <a:rPr lang="en-US" dirty="0"/>
              <a:t>Data taken from Foursquare, using its API</a:t>
            </a:r>
          </a:p>
          <a:p>
            <a:r>
              <a:rPr lang="en-US" dirty="0"/>
              <a:t>Data captures venues, in that, it captures places where people want to go. Thus, it is a proxy for considering investment and does not represent investment itself.</a:t>
            </a:r>
          </a:p>
          <a:p>
            <a:r>
              <a:rPr lang="en-US" dirty="0"/>
              <a:t>This data is still valuable as it shows where businesses may wish to locate in the city in order to retain employees</a:t>
            </a:r>
          </a:p>
          <a:p>
            <a:r>
              <a:rPr lang="en-US" dirty="0"/>
              <a:t>This data can also tell us about the distribution of amenities and venues which has social justice implications.</a:t>
            </a:r>
          </a:p>
        </p:txBody>
      </p:sp>
    </p:spTree>
    <p:extLst>
      <p:ext uri="{BB962C8B-B14F-4D97-AF65-F5344CB8AC3E}">
        <p14:creationId xmlns:p14="http://schemas.microsoft.com/office/powerpoint/2010/main" val="11459743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AA1E6-FDCB-4A89-B547-2A334F5ECEAA}"/>
              </a:ext>
            </a:extLst>
          </p:cNvPr>
          <p:cNvSpPr>
            <a:spLocks noGrp="1"/>
          </p:cNvSpPr>
          <p:nvPr>
            <p:ph type="title"/>
          </p:nvPr>
        </p:nvSpPr>
        <p:spPr/>
        <p:txBody>
          <a:bodyPr/>
          <a:lstStyle/>
          <a:p>
            <a:r>
              <a:rPr lang="en-US" dirty="0"/>
              <a:t>Segmenting Based on Number of Venues</a:t>
            </a:r>
          </a:p>
        </p:txBody>
      </p:sp>
      <p:graphicFrame>
        <p:nvGraphicFramePr>
          <p:cNvPr id="6" name="Content Placeholder 5">
            <a:extLst>
              <a:ext uri="{FF2B5EF4-FFF2-40B4-BE49-F238E27FC236}">
                <a16:creationId xmlns:a16="http://schemas.microsoft.com/office/drawing/2014/main" id="{07B0371E-3616-4640-A3E7-6B7DB28ADF70}"/>
              </a:ext>
            </a:extLst>
          </p:cNvPr>
          <p:cNvGraphicFramePr>
            <a:graphicFrameLocks noGrp="1"/>
          </p:cNvGraphicFramePr>
          <p:nvPr>
            <p:ph sz="half" idx="2"/>
            <p:extLst>
              <p:ext uri="{D42A27DB-BD31-4B8C-83A1-F6EECF244321}">
                <p14:modId xmlns:p14="http://schemas.microsoft.com/office/powerpoint/2010/main" val="1047602657"/>
              </p:ext>
            </p:extLst>
          </p:nvPr>
        </p:nvGraphicFramePr>
        <p:xfrm>
          <a:off x="6096000" y="2097911"/>
          <a:ext cx="2854325" cy="1094232"/>
        </p:xfrm>
        <a:graphic>
          <a:graphicData uri="http://schemas.openxmlformats.org/drawingml/2006/table">
            <a:tbl>
              <a:tblPr firstRow="1" firstCol="1" bandRow="1">
                <a:tableStyleId>{5C22544A-7EE6-4342-B048-85BDC9FD1C3A}</a:tableStyleId>
              </a:tblPr>
              <a:tblGrid>
                <a:gridCol w="1254125">
                  <a:extLst>
                    <a:ext uri="{9D8B030D-6E8A-4147-A177-3AD203B41FA5}">
                      <a16:colId xmlns:a16="http://schemas.microsoft.com/office/drawing/2014/main" val="500276812"/>
                    </a:ext>
                  </a:extLst>
                </a:gridCol>
                <a:gridCol w="1600200">
                  <a:extLst>
                    <a:ext uri="{9D8B030D-6E8A-4147-A177-3AD203B41FA5}">
                      <a16:colId xmlns:a16="http://schemas.microsoft.com/office/drawing/2014/main" val="1409409497"/>
                    </a:ext>
                  </a:extLst>
                </a:gridCol>
              </a:tblGrid>
              <a:tr h="0">
                <a:tc>
                  <a:txBody>
                    <a:bodyPr/>
                    <a:lstStyle/>
                    <a:p>
                      <a:pPr marL="0" marR="0" algn="just">
                        <a:lnSpc>
                          <a:spcPct val="107000"/>
                        </a:lnSpc>
                        <a:spcBef>
                          <a:spcPts val="0"/>
                        </a:spcBef>
                        <a:spcAft>
                          <a:spcPts val="0"/>
                        </a:spcAft>
                      </a:pPr>
                      <a:r>
                        <a:rPr lang="en-US" sz="1200">
                          <a:effectLst/>
                        </a:rPr>
                        <a:t>Color</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US" sz="1200" dirty="0">
                          <a:effectLst/>
                        </a:rPr>
                        <a:t>Avg Number of Venues</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66940961"/>
                  </a:ext>
                </a:extLst>
              </a:tr>
              <a:tr h="0">
                <a:tc>
                  <a:txBody>
                    <a:bodyPr/>
                    <a:lstStyle/>
                    <a:p>
                      <a:pPr marL="0" marR="0" algn="just">
                        <a:lnSpc>
                          <a:spcPct val="107000"/>
                        </a:lnSpc>
                        <a:spcBef>
                          <a:spcPts val="0"/>
                        </a:spcBef>
                        <a:spcAft>
                          <a:spcPts val="0"/>
                        </a:spcAft>
                      </a:pPr>
                      <a:r>
                        <a:rPr lang="en-US" sz="1200">
                          <a:effectLst/>
                        </a:rPr>
                        <a:t>Green</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US" sz="1200">
                          <a:effectLst/>
                        </a:rPr>
                        <a:t>47</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33179727"/>
                  </a:ext>
                </a:extLst>
              </a:tr>
              <a:tr h="0">
                <a:tc>
                  <a:txBody>
                    <a:bodyPr/>
                    <a:lstStyle/>
                    <a:p>
                      <a:pPr marL="0" marR="0" algn="just">
                        <a:lnSpc>
                          <a:spcPct val="107000"/>
                        </a:lnSpc>
                        <a:spcBef>
                          <a:spcPts val="0"/>
                        </a:spcBef>
                        <a:spcAft>
                          <a:spcPts val="0"/>
                        </a:spcAft>
                      </a:pPr>
                      <a:r>
                        <a:rPr lang="en-US" sz="1200">
                          <a:effectLst/>
                        </a:rPr>
                        <a:t>Purple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US" sz="1200">
                          <a:effectLst/>
                        </a:rPr>
                        <a:t>23.1</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15630929"/>
                  </a:ext>
                </a:extLst>
              </a:tr>
              <a:tr h="0">
                <a:tc>
                  <a:txBody>
                    <a:bodyPr/>
                    <a:lstStyle/>
                    <a:p>
                      <a:pPr marL="0" marR="0" algn="just">
                        <a:lnSpc>
                          <a:spcPct val="107000"/>
                        </a:lnSpc>
                        <a:spcBef>
                          <a:spcPts val="0"/>
                        </a:spcBef>
                        <a:spcAft>
                          <a:spcPts val="0"/>
                        </a:spcAft>
                      </a:pPr>
                      <a:r>
                        <a:rPr lang="en-US" sz="1200">
                          <a:effectLst/>
                        </a:rPr>
                        <a:t>Blue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US" sz="1200">
                          <a:effectLst/>
                        </a:rPr>
                        <a:t>9.6</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569794700"/>
                  </a:ext>
                </a:extLst>
              </a:tr>
              <a:tr h="0">
                <a:tc>
                  <a:txBody>
                    <a:bodyPr/>
                    <a:lstStyle/>
                    <a:p>
                      <a:pPr marL="0" marR="0" algn="just">
                        <a:lnSpc>
                          <a:spcPct val="107000"/>
                        </a:lnSpc>
                        <a:spcBef>
                          <a:spcPts val="0"/>
                        </a:spcBef>
                        <a:spcAft>
                          <a:spcPts val="0"/>
                        </a:spcAft>
                      </a:pPr>
                      <a:r>
                        <a:rPr lang="en-US" sz="1200">
                          <a:effectLst/>
                        </a:rPr>
                        <a:t>Orange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US" sz="1200">
                          <a:effectLst/>
                        </a:rPr>
                        <a:t>5</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30989649"/>
                  </a:ext>
                </a:extLst>
              </a:tr>
              <a:tr h="0">
                <a:tc>
                  <a:txBody>
                    <a:bodyPr/>
                    <a:lstStyle/>
                    <a:p>
                      <a:pPr marL="0" marR="0" algn="just">
                        <a:lnSpc>
                          <a:spcPct val="107000"/>
                        </a:lnSpc>
                        <a:spcBef>
                          <a:spcPts val="0"/>
                        </a:spcBef>
                        <a:spcAft>
                          <a:spcPts val="0"/>
                        </a:spcAft>
                      </a:pPr>
                      <a:r>
                        <a:rPr lang="en-US" sz="1200">
                          <a:effectLst/>
                        </a:rPr>
                        <a:t>Red</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Bef>
                          <a:spcPts val="0"/>
                        </a:spcBef>
                        <a:spcAft>
                          <a:spcPts val="0"/>
                        </a:spcAft>
                      </a:pPr>
                      <a:r>
                        <a:rPr lang="en-US" sz="1200" dirty="0">
                          <a:effectLst/>
                        </a:rPr>
                        <a:t>1.7</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460308390"/>
                  </a:ext>
                </a:extLst>
              </a:tr>
            </a:tbl>
          </a:graphicData>
        </a:graphic>
      </p:graphicFrame>
      <p:pic>
        <p:nvPicPr>
          <p:cNvPr id="5" name="Content Placeholder 4" descr="Map&#10;&#10;Description automatically generated">
            <a:extLst>
              <a:ext uri="{FF2B5EF4-FFF2-40B4-BE49-F238E27FC236}">
                <a16:creationId xmlns:a16="http://schemas.microsoft.com/office/drawing/2014/main" id="{4F46CFEB-7166-455D-967B-0F41FA57AE8E}"/>
              </a:ext>
            </a:extLst>
          </p:cNvPr>
          <p:cNvPicPr>
            <a:picLocks noGrp="1"/>
          </p:cNvPicPr>
          <p:nvPr>
            <p:ph sz="half" idx="1"/>
          </p:nvPr>
        </p:nvPicPr>
        <p:blipFill>
          <a:blip r:embed="rId2">
            <a:extLst>
              <a:ext uri="{28A0092B-C50C-407E-A947-70E740481C1C}">
                <a14:useLocalDpi xmlns:a14="http://schemas.microsoft.com/office/drawing/2010/main" val="0"/>
              </a:ext>
            </a:extLst>
          </a:blip>
          <a:stretch>
            <a:fillRect/>
          </a:stretch>
        </p:blipFill>
        <p:spPr>
          <a:xfrm>
            <a:off x="613458" y="2106592"/>
            <a:ext cx="5123767" cy="3831221"/>
          </a:xfrm>
          <a:prstGeom prst="rect">
            <a:avLst/>
          </a:prstGeom>
        </p:spPr>
      </p:pic>
      <p:sp>
        <p:nvSpPr>
          <p:cNvPr id="7" name="TextBox 6">
            <a:extLst>
              <a:ext uri="{FF2B5EF4-FFF2-40B4-BE49-F238E27FC236}">
                <a16:creationId xmlns:a16="http://schemas.microsoft.com/office/drawing/2014/main" id="{876B3E93-2C2E-4F9A-8F19-CBDA2ACBC401}"/>
              </a:ext>
            </a:extLst>
          </p:cNvPr>
          <p:cNvSpPr txBox="1"/>
          <p:nvPr/>
        </p:nvSpPr>
        <p:spPr>
          <a:xfrm>
            <a:off x="6096000" y="3552693"/>
            <a:ext cx="5059680" cy="2031325"/>
          </a:xfrm>
          <a:prstGeom prst="rect">
            <a:avLst/>
          </a:prstGeom>
          <a:noFill/>
        </p:spPr>
        <p:txBody>
          <a:bodyPr wrap="square" rtlCol="0">
            <a:spAutoFit/>
          </a:bodyPr>
          <a:lstStyle/>
          <a:p>
            <a:r>
              <a:rPr lang="en-US" dirty="0"/>
              <a:t>Using K-means on the venue counts of each neighborhood, neighborhoods were assigned to one of 5 clusters.</a:t>
            </a:r>
          </a:p>
          <a:p>
            <a:endParaRPr lang="en-US" dirty="0"/>
          </a:p>
          <a:p>
            <a:r>
              <a:rPr lang="en-US" dirty="0"/>
              <a:t>Even this gross analysis produces distinct segments showing the concentration of venues located downtown.</a:t>
            </a:r>
          </a:p>
        </p:txBody>
      </p:sp>
    </p:spTree>
    <p:extLst>
      <p:ext uri="{BB962C8B-B14F-4D97-AF65-F5344CB8AC3E}">
        <p14:creationId xmlns:p14="http://schemas.microsoft.com/office/powerpoint/2010/main" val="149854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D21BE6B-D70B-48DC-8302-B2EE9EFA8BE6}"/>
              </a:ext>
            </a:extLst>
          </p:cNvPr>
          <p:cNvPicPr>
            <a:picLocks noGrp="1"/>
          </p:cNvPicPr>
          <p:nvPr>
            <p:ph type="pic" idx="1"/>
          </p:nvPr>
        </p:nvPicPr>
        <p:blipFill rotWithShape="1">
          <a:blip r:embed="rId2">
            <a:extLst>
              <a:ext uri="{28A0092B-C50C-407E-A947-70E740481C1C}">
                <a14:useLocalDpi xmlns:a14="http://schemas.microsoft.com/office/drawing/2010/main" val="0"/>
              </a:ext>
            </a:extLst>
          </a:blip>
          <a:stretch/>
        </p:blipFill>
        <p:spPr>
          <a:xfrm>
            <a:off x="2704637" y="0"/>
            <a:ext cx="6782741" cy="4578350"/>
          </a:xfrm>
          <a:prstGeom prst="rect">
            <a:avLst/>
          </a:prstGeom>
          <a:noFill/>
        </p:spPr>
      </p:pic>
      <p:sp>
        <p:nvSpPr>
          <p:cNvPr id="2" name="Title 1">
            <a:extLst>
              <a:ext uri="{FF2B5EF4-FFF2-40B4-BE49-F238E27FC236}">
                <a16:creationId xmlns:a16="http://schemas.microsoft.com/office/drawing/2014/main" id="{B8424BC4-DBA0-4DE3-B34B-98AFB6FF3B97}"/>
              </a:ext>
            </a:extLst>
          </p:cNvPr>
          <p:cNvSpPr>
            <a:spLocks noGrp="1"/>
          </p:cNvSpPr>
          <p:nvPr>
            <p:ph type="title"/>
          </p:nvPr>
        </p:nvSpPr>
        <p:spPr>
          <a:xfrm>
            <a:off x="1097279" y="4799362"/>
            <a:ext cx="10113645" cy="743682"/>
          </a:xfrm>
        </p:spPr>
        <p:txBody>
          <a:bodyPr anchor="b">
            <a:normAutofit/>
          </a:bodyPr>
          <a:lstStyle/>
          <a:p>
            <a:r>
              <a:rPr lang="en-US" dirty="0"/>
              <a:t>Segmenting Based on Count of Venue Types</a:t>
            </a:r>
          </a:p>
        </p:txBody>
      </p:sp>
      <p:sp>
        <p:nvSpPr>
          <p:cNvPr id="10" name="Text Placeholder 3">
            <a:extLst>
              <a:ext uri="{FF2B5EF4-FFF2-40B4-BE49-F238E27FC236}">
                <a16:creationId xmlns:a16="http://schemas.microsoft.com/office/drawing/2014/main" id="{E5538C75-8D48-430C-AA8E-1D66303F845C}"/>
              </a:ext>
            </a:extLst>
          </p:cNvPr>
          <p:cNvSpPr>
            <a:spLocks noGrp="1"/>
          </p:cNvSpPr>
          <p:nvPr>
            <p:ph type="body" sz="half" idx="2"/>
          </p:nvPr>
        </p:nvSpPr>
        <p:spPr>
          <a:xfrm>
            <a:off x="1097279" y="5715000"/>
            <a:ext cx="10113264" cy="609600"/>
          </a:xfrm>
        </p:spPr>
        <p:txBody>
          <a:bodyPr/>
          <a:lstStyle/>
          <a:p>
            <a:r>
              <a:rPr lang="en-US" dirty="0"/>
              <a:t>The Tables show the three most frequent venue types and their frequency for each cluster. Light Green Clusters have no venues. This analysis shows an even more segmented city than the previous analysis. </a:t>
            </a:r>
          </a:p>
        </p:txBody>
      </p:sp>
      <p:graphicFrame>
        <p:nvGraphicFramePr>
          <p:cNvPr id="13" name="Table 12">
            <a:extLst>
              <a:ext uri="{FF2B5EF4-FFF2-40B4-BE49-F238E27FC236}">
                <a16:creationId xmlns:a16="http://schemas.microsoft.com/office/drawing/2014/main" id="{5D38D8C3-1B4F-4113-9C63-B726B4151755}"/>
              </a:ext>
            </a:extLst>
          </p:cNvPr>
          <p:cNvGraphicFramePr>
            <a:graphicFrameLocks noGrp="1"/>
          </p:cNvGraphicFramePr>
          <p:nvPr>
            <p:extLst>
              <p:ext uri="{D42A27DB-BD31-4B8C-83A1-F6EECF244321}">
                <p14:modId xmlns:p14="http://schemas.microsoft.com/office/powerpoint/2010/main" val="2073811362"/>
              </p:ext>
            </p:extLst>
          </p:nvPr>
        </p:nvGraphicFramePr>
        <p:xfrm>
          <a:off x="0" y="1499223"/>
          <a:ext cx="2704304" cy="1540954"/>
        </p:xfrm>
        <a:graphic>
          <a:graphicData uri="http://schemas.openxmlformats.org/drawingml/2006/table">
            <a:tbl>
              <a:tblPr firstRow="1" firstCol="1" bandRow="1">
                <a:tableStyleId>{5C22544A-7EE6-4342-B048-85BDC9FD1C3A}</a:tableStyleId>
              </a:tblPr>
              <a:tblGrid>
                <a:gridCol w="1326364">
                  <a:extLst>
                    <a:ext uri="{9D8B030D-6E8A-4147-A177-3AD203B41FA5}">
                      <a16:colId xmlns:a16="http://schemas.microsoft.com/office/drawing/2014/main" val="2169906619"/>
                    </a:ext>
                  </a:extLst>
                </a:gridCol>
                <a:gridCol w="1377940">
                  <a:extLst>
                    <a:ext uri="{9D8B030D-6E8A-4147-A177-3AD203B41FA5}">
                      <a16:colId xmlns:a16="http://schemas.microsoft.com/office/drawing/2014/main" val="1273703412"/>
                    </a:ext>
                  </a:extLst>
                </a:gridCol>
              </a:tblGrid>
              <a:tr h="171939">
                <a:tc gridSpan="2">
                  <a:txBody>
                    <a:bodyPr/>
                    <a:lstStyle/>
                    <a:p>
                      <a:pPr marL="0" marR="0" algn="just">
                        <a:lnSpc>
                          <a:spcPct val="107000"/>
                        </a:lnSpc>
                        <a:spcBef>
                          <a:spcPts val="0"/>
                        </a:spcBef>
                        <a:spcAft>
                          <a:spcPts val="0"/>
                        </a:spcAft>
                      </a:pPr>
                      <a:r>
                        <a:rPr lang="en-US" sz="1200" dirty="0">
                          <a:solidFill>
                            <a:schemeClr val="bg1"/>
                          </a:solidFill>
                          <a:effectLst/>
                        </a:rPr>
                        <a:t>Light Blue/Downtown</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4E6C6"/>
                    </a:solidFill>
                  </a:tcPr>
                </a:tc>
                <a:tc hMerge="1">
                  <a:txBody>
                    <a:bodyPr/>
                    <a:lstStyle/>
                    <a:p>
                      <a:endParaRPr lang="en-US"/>
                    </a:p>
                  </a:txBody>
                  <a:tcPr/>
                </a:tc>
                <a:extLst>
                  <a:ext uri="{0D108BD9-81ED-4DB2-BD59-A6C34878D82A}">
                    <a16:rowId xmlns:a16="http://schemas.microsoft.com/office/drawing/2014/main" val="3377989348"/>
                  </a:ext>
                </a:extLst>
              </a:tr>
              <a:tr h="811466">
                <a:tc>
                  <a:txBody>
                    <a:bodyPr/>
                    <a:lstStyle/>
                    <a:p>
                      <a:pPr marL="0" marR="0" algn="just">
                        <a:lnSpc>
                          <a:spcPct val="107000"/>
                        </a:lnSpc>
                        <a:spcBef>
                          <a:spcPts val="0"/>
                        </a:spcBef>
                        <a:spcAft>
                          <a:spcPts val="0"/>
                        </a:spcAft>
                      </a:pPr>
                      <a:r>
                        <a:rPr lang="en-US" sz="1200">
                          <a:solidFill>
                            <a:schemeClr val="bg1"/>
                          </a:solidFill>
                          <a:effectLst/>
                        </a:rPr>
                        <a:t>Venue Type</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4E6C6"/>
                    </a:solidFill>
                  </a:tcPr>
                </a:tc>
                <a:tc>
                  <a:txBody>
                    <a:bodyPr/>
                    <a:lstStyle/>
                    <a:p>
                      <a:pPr marL="0" marR="0" algn="l">
                        <a:lnSpc>
                          <a:spcPct val="107000"/>
                        </a:lnSpc>
                        <a:spcBef>
                          <a:spcPts val="0"/>
                        </a:spcBef>
                        <a:spcAft>
                          <a:spcPts val="0"/>
                        </a:spcAft>
                      </a:pPr>
                      <a:r>
                        <a:rPr lang="en-US" sz="1200" dirty="0">
                          <a:solidFill>
                            <a:schemeClr val="bg1"/>
                          </a:solidFill>
                          <a:effectLst/>
                        </a:rPr>
                        <a:t>Average Venues per Cluster Neighborhood</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4E6C6"/>
                    </a:solidFill>
                  </a:tcPr>
                </a:tc>
                <a:extLst>
                  <a:ext uri="{0D108BD9-81ED-4DB2-BD59-A6C34878D82A}">
                    <a16:rowId xmlns:a16="http://schemas.microsoft.com/office/drawing/2014/main" val="966826929"/>
                  </a:ext>
                </a:extLst>
              </a:tr>
              <a:tr h="171939">
                <a:tc>
                  <a:txBody>
                    <a:bodyPr/>
                    <a:lstStyle/>
                    <a:p>
                      <a:pPr marL="0" marR="0" algn="just">
                        <a:lnSpc>
                          <a:spcPct val="107000"/>
                        </a:lnSpc>
                        <a:spcBef>
                          <a:spcPts val="0"/>
                        </a:spcBef>
                        <a:spcAft>
                          <a:spcPts val="0"/>
                        </a:spcAft>
                      </a:pPr>
                      <a:r>
                        <a:rPr lang="en-US" sz="1200" dirty="0">
                          <a:solidFill>
                            <a:schemeClr val="bg1"/>
                          </a:solidFill>
                          <a:effectLst/>
                        </a:rPr>
                        <a:t>Coffee Shop</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4E6C6"/>
                    </a:solidFill>
                  </a:tcPr>
                </a:tc>
                <a:tc>
                  <a:txBody>
                    <a:bodyPr/>
                    <a:lstStyle/>
                    <a:p>
                      <a:pPr marL="0" marR="0" algn="just">
                        <a:lnSpc>
                          <a:spcPct val="107000"/>
                        </a:lnSpc>
                        <a:spcBef>
                          <a:spcPts val="0"/>
                        </a:spcBef>
                        <a:spcAft>
                          <a:spcPts val="0"/>
                        </a:spcAft>
                      </a:pPr>
                      <a:r>
                        <a:rPr lang="en-US" sz="1200">
                          <a:solidFill>
                            <a:schemeClr val="bg1"/>
                          </a:solidFill>
                          <a:effectLst/>
                        </a:rPr>
                        <a:t>7</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4E6C6"/>
                    </a:solidFill>
                  </a:tcPr>
                </a:tc>
                <a:extLst>
                  <a:ext uri="{0D108BD9-81ED-4DB2-BD59-A6C34878D82A}">
                    <a16:rowId xmlns:a16="http://schemas.microsoft.com/office/drawing/2014/main" val="3901948298"/>
                  </a:ext>
                </a:extLst>
              </a:tr>
              <a:tr h="171939">
                <a:tc>
                  <a:txBody>
                    <a:bodyPr/>
                    <a:lstStyle/>
                    <a:p>
                      <a:pPr marL="0" marR="0" algn="just">
                        <a:lnSpc>
                          <a:spcPct val="107000"/>
                        </a:lnSpc>
                        <a:spcBef>
                          <a:spcPts val="0"/>
                        </a:spcBef>
                        <a:spcAft>
                          <a:spcPts val="0"/>
                        </a:spcAft>
                      </a:pPr>
                      <a:r>
                        <a:rPr lang="en-US" sz="1200">
                          <a:solidFill>
                            <a:schemeClr val="bg1"/>
                          </a:solidFill>
                          <a:effectLst/>
                        </a:rPr>
                        <a:t>Lounge</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4E6C6"/>
                    </a:solidFill>
                  </a:tcPr>
                </a:tc>
                <a:tc>
                  <a:txBody>
                    <a:bodyPr/>
                    <a:lstStyle/>
                    <a:p>
                      <a:pPr marL="0" marR="0" algn="just">
                        <a:lnSpc>
                          <a:spcPct val="107000"/>
                        </a:lnSpc>
                        <a:spcBef>
                          <a:spcPts val="0"/>
                        </a:spcBef>
                        <a:spcAft>
                          <a:spcPts val="0"/>
                        </a:spcAft>
                      </a:pPr>
                      <a:r>
                        <a:rPr lang="en-US" sz="1200" dirty="0">
                          <a:solidFill>
                            <a:schemeClr val="bg1"/>
                          </a:solidFill>
                          <a:effectLst/>
                        </a:rPr>
                        <a:t>5</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4E6C6"/>
                    </a:solidFill>
                  </a:tcPr>
                </a:tc>
                <a:extLst>
                  <a:ext uri="{0D108BD9-81ED-4DB2-BD59-A6C34878D82A}">
                    <a16:rowId xmlns:a16="http://schemas.microsoft.com/office/drawing/2014/main" val="1970452898"/>
                  </a:ext>
                </a:extLst>
              </a:tr>
              <a:tr h="171939">
                <a:tc>
                  <a:txBody>
                    <a:bodyPr/>
                    <a:lstStyle/>
                    <a:p>
                      <a:pPr marL="0" marR="0" algn="just">
                        <a:lnSpc>
                          <a:spcPct val="107000"/>
                        </a:lnSpc>
                        <a:spcBef>
                          <a:spcPts val="0"/>
                        </a:spcBef>
                        <a:spcAft>
                          <a:spcPts val="0"/>
                        </a:spcAft>
                      </a:pPr>
                      <a:r>
                        <a:rPr lang="en-US" sz="1200">
                          <a:solidFill>
                            <a:schemeClr val="bg1"/>
                          </a:solidFill>
                          <a:effectLst/>
                        </a:rPr>
                        <a:t>Park</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4E6C6"/>
                    </a:solidFill>
                  </a:tcPr>
                </a:tc>
                <a:tc>
                  <a:txBody>
                    <a:bodyPr/>
                    <a:lstStyle/>
                    <a:p>
                      <a:pPr marL="0" marR="0" algn="just">
                        <a:lnSpc>
                          <a:spcPct val="107000"/>
                        </a:lnSpc>
                        <a:spcBef>
                          <a:spcPts val="0"/>
                        </a:spcBef>
                        <a:spcAft>
                          <a:spcPts val="0"/>
                        </a:spcAft>
                      </a:pPr>
                      <a:r>
                        <a:rPr lang="en-US" sz="1200" dirty="0">
                          <a:solidFill>
                            <a:schemeClr val="bg1"/>
                          </a:solidFill>
                          <a:effectLst/>
                        </a:rPr>
                        <a:t>4</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4E6C6"/>
                    </a:solidFill>
                  </a:tcPr>
                </a:tc>
                <a:extLst>
                  <a:ext uri="{0D108BD9-81ED-4DB2-BD59-A6C34878D82A}">
                    <a16:rowId xmlns:a16="http://schemas.microsoft.com/office/drawing/2014/main" val="1038444037"/>
                  </a:ext>
                </a:extLst>
              </a:tr>
            </a:tbl>
          </a:graphicData>
        </a:graphic>
      </p:graphicFrame>
      <p:graphicFrame>
        <p:nvGraphicFramePr>
          <p:cNvPr id="14" name="Table 13">
            <a:extLst>
              <a:ext uri="{FF2B5EF4-FFF2-40B4-BE49-F238E27FC236}">
                <a16:creationId xmlns:a16="http://schemas.microsoft.com/office/drawing/2014/main" id="{2FE2EE05-3D39-4646-89C3-1772B3C832E9}"/>
              </a:ext>
            </a:extLst>
          </p:cNvPr>
          <p:cNvGraphicFramePr>
            <a:graphicFrameLocks noGrp="1"/>
          </p:cNvGraphicFramePr>
          <p:nvPr>
            <p:extLst>
              <p:ext uri="{D42A27DB-BD31-4B8C-83A1-F6EECF244321}">
                <p14:modId xmlns:p14="http://schemas.microsoft.com/office/powerpoint/2010/main" val="4029787581"/>
              </p:ext>
            </p:extLst>
          </p:nvPr>
        </p:nvGraphicFramePr>
        <p:xfrm>
          <a:off x="9486713" y="2257064"/>
          <a:ext cx="2704637" cy="2320610"/>
        </p:xfrm>
        <a:graphic>
          <a:graphicData uri="http://schemas.openxmlformats.org/drawingml/2006/table">
            <a:tbl>
              <a:tblPr firstRow="1" firstCol="1" bandRow="1">
                <a:tableStyleId>{08FB837D-C827-4EFA-A057-4D05807E0F7C}</a:tableStyleId>
              </a:tblPr>
              <a:tblGrid>
                <a:gridCol w="1375783">
                  <a:extLst>
                    <a:ext uri="{9D8B030D-6E8A-4147-A177-3AD203B41FA5}">
                      <a16:colId xmlns:a16="http://schemas.microsoft.com/office/drawing/2014/main" val="2926759553"/>
                    </a:ext>
                  </a:extLst>
                </a:gridCol>
                <a:gridCol w="1328854">
                  <a:extLst>
                    <a:ext uri="{9D8B030D-6E8A-4147-A177-3AD203B41FA5}">
                      <a16:colId xmlns:a16="http://schemas.microsoft.com/office/drawing/2014/main" val="3210454612"/>
                    </a:ext>
                  </a:extLst>
                </a:gridCol>
              </a:tblGrid>
              <a:tr h="223876">
                <a:tc gridSpan="2">
                  <a:txBody>
                    <a:bodyPr/>
                    <a:lstStyle/>
                    <a:p>
                      <a:pPr marL="0" marR="0" algn="just">
                        <a:lnSpc>
                          <a:spcPct val="107000"/>
                        </a:lnSpc>
                        <a:spcBef>
                          <a:spcPts val="0"/>
                        </a:spcBef>
                        <a:spcAft>
                          <a:spcPts val="0"/>
                        </a:spcAft>
                      </a:pPr>
                      <a:r>
                        <a:rPr lang="en-US" sz="1200" dirty="0">
                          <a:effectLst/>
                        </a:rPr>
                        <a:t>Purple</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F00FF"/>
                    </a:solidFill>
                  </a:tcPr>
                </a:tc>
                <a:tc hMerge="1">
                  <a:txBody>
                    <a:bodyPr/>
                    <a:lstStyle/>
                    <a:p>
                      <a:endParaRPr lang="en-US"/>
                    </a:p>
                  </a:txBody>
                  <a:tcPr/>
                </a:tc>
                <a:extLst>
                  <a:ext uri="{0D108BD9-81ED-4DB2-BD59-A6C34878D82A}">
                    <a16:rowId xmlns:a16="http://schemas.microsoft.com/office/drawing/2014/main" val="392485525"/>
                  </a:ext>
                </a:extLst>
              </a:tr>
              <a:tr h="1184860">
                <a:tc>
                  <a:txBody>
                    <a:bodyPr/>
                    <a:lstStyle/>
                    <a:p>
                      <a:pPr marL="0" marR="0" algn="just">
                        <a:lnSpc>
                          <a:spcPct val="107000"/>
                        </a:lnSpc>
                        <a:spcBef>
                          <a:spcPts val="0"/>
                        </a:spcBef>
                        <a:spcAft>
                          <a:spcPts val="0"/>
                        </a:spcAft>
                      </a:pPr>
                      <a:r>
                        <a:rPr lang="en-US" sz="1200" dirty="0">
                          <a:solidFill>
                            <a:schemeClr val="bg1"/>
                          </a:solidFill>
                          <a:effectLst/>
                        </a:rPr>
                        <a:t>Venue Type</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F00FF"/>
                    </a:solidFill>
                  </a:tcPr>
                </a:tc>
                <a:tc>
                  <a:txBody>
                    <a:bodyPr/>
                    <a:lstStyle/>
                    <a:p>
                      <a:pPr marL="0" marR="0" algn="l">
                        <a:lnSpc>
                          <a:spcPct val="107000"/>
                        </a:lnSpc>
                        <a:spcBef>
                          <a:spcPts val="0"/>
                        </a:spcBef>
                        <a:spcAft>
                          <a:spcPts val="0"/>
                        </a:spcAft>
                      </a:pPr>
                      <a:r>
                        <a:rPr lang="en-US" sz="1200" dirty="0">
                          <a:solidFill>
                            <a:schemeClr val="bg1"/>
                          </a:solidFill>
                          <a:effectLst/>
                        </a:rPr>
                        <a:t>Average Venues per Cluster Neighborhood</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F00FF"/>
                    </a:solidFill>
                  </a:tcPr>
                </a:tc>
                <a:extLst>
                  <a:ext uri="{0D108BD9-81ED-4DB2-BD59-A6C34878D82A}">
                    <a16:rowId xmlns:a16="http://schemas.microsoft.com/office/drawing/2014/main" val="2175503949"/>
                  </a:ext>
                </a:extLst>
              </a:tr>
              <a:tr h="223876">
                <a:tc>
                  <a:txBody>
                    <a:bodyPr/>
                    <a:lstStyle/>
                    <a:p>
                      <a:pPr marL="0" marR="0" algn="just">
                        <a:lnSpc>
                          <a:spcPct val="107000"/>
                        </a:lnSpc>
                        <a:spcBef>
                          <a:spcPts val="0"/>
                        </a:spcBef>
                        <a:spcAft>
                          <a:spcPts val="0"/>
                        </a:spcAft>
                      </a:pPr>
                      <a:r>
                        <a:rPr lang="en-US" sz="1200" dirty="0">
                          <a:solidFill>
                            <a:schemeClr val="bg1"/>
                          </a:solidFill>
                          <a:effectLst/>
                        </a:rPr>
                        <a:t>Pizza Place</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F00FF"/>
                    </a:solidFill>
                  </a:tcPr>
                </a:tc>
                <a:tc>
                  <a:txBody>
                    <a:bodyPr/>
                    <a:lstStyle/>
                    <a:p>
                      <a:pPr marL="0" marR="0" algn="just">
                        <a:lnSpc>
                          <a:spcPct val="107000"/>
                        </a:lnSpc>
                        <a:spcBef>
                          <a:spcPts val="0"/>
                        </a:spcBef>
                        <a:spcAft>
                          <a:spcPts val="0"/>
                        </a:spcAft>
                      </a:pPr>
                      <a:r>
                        <a:rPr lang="en-US" sz="1200">
                          <a:solidFill>
                            <a:schemeClr val="bg1"/>
                          </a:solidFill>
                          <a:effectLst/>
                        </a:rPr>
                        <a:t>.87</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F00FF"/>
                    </a:solidFill>
                  </a:tcPr>
                </a:tc>
                <a:extLst>
                  <a:ext uri="{0D108BD9-81ED-4DB2-BD59-A6C34878D82A}">
                    <a16:rowId xmlns:a16="http://schemas.microsoft.com/office/drawing/2014/main" val="1466857139"/>
                  </a:ext>
                </a:extLst>
              </a:tr>
              <a:tr h="223876">
                <a:tc>
                  <a:txBody>
                    <a:bodyPr/>
                    <a:lstStyle/>
                    <a:p>
                      <a:pPr marL="0" marR="0" algn="just">
                        <a:lnSpc>
                          <a:spcPct val="107000"/>
                        </a:lnSpc>
                        <a:spcBef>
                          <a:spcPts val="0"/>
                        </a:spcBef>
                        <a:spcAft>
                          <a:spcPts val="0"/>
                        </a:spcAft>
                      </a:pPr>
                      <a:r>
                        <a:rPr lang="en-US" sz="1200">
                          <a:solidFill>
                            <a:schemeClr val="bg1"/>
                          </a:solidFill>
                          <a:effectLst/>
                        </a:rPr>
                        <a:t>Bar</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F00FF"/>
                    </a:solidFill>
                  </a:tcPr>
                </a:tc>
                <a:tc>
                  <a:txBody>
                    <a:bodyPr/>
                    <a:lstStyle/>
                    <a:p>
                      <a:pPr marL="0" marR="0" algn="just">
                        <a:lnSpc>
                          <a:spcPct val="107000"/>
                        </a:lnSpc>
                        <a:spcBef>
                          <a:spcPts val="0"/>
                        </a:spcBef>
                        <a:spcAft>
                          <a:spcPts val="0"/>
                        </a:spcAft>
                      </a:pPr>
                      <a:r>
                        <a:rPr lang="en-US" sz="1200">
                          <a:solidFill>
                            <a:schemeClr val="bg1"/>
                          </a:solidFill>
                          <a:effectLst/>
                        </a:rPr>
                        <a:t>.87</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F00FF"/>
                    </a:solidFill>
                  </a:tcPr>
                </a:tc>
                <a:extLst>
                  <a:ext uri="{0D108BD9-81ED-4DB2-BD59-A6C34878D82A}">
                    <a16:rowId xmlns:a16="http://schemas.microsoft.com/office/drawing/2014/main" val="541306113"/>
                  </a:ext>
                </a:extLst>
              </a:tr>
              <a:tr h="464122">
                <a:tc>
                  <a:txBody>
                    <a:bodyPr/>
                    <a:lstStyle/>
                    <a:p>
                      <a:pPr marL="0" marR="0" algn="just">
                        <a:lnSpc>
                          <a:spcPct val="107000"/>
                        </a:lnSpc>
                        <a:spcBef>
                          <a:spcPts val="0"/>
                        </a:spcBef>
                        <a:spcAft>
                          <a:spcPts val="0"/>
                        </a:spcAft>
                      </a:pPr>
                      <a:r>
                        <a:rPr lang="en-US" sz="1200">
                          <a:solidFill>
                            <a:schemeClr val="bg1"/>
                          </a:solidFill>
                          <a:effectLst/>
                        </a:rPr>
                        <a:t>American Restaurant</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F00FF"/>
                    </a:solidFill>
                  </a:tcPr>
                </a:tc>
                <a:tc>
                  <a:txBody>
                    <a:bodyPr/>
                    <a:lstStyle/>
                    <a:p>
                      <a:pPr marL="0" marR="0" algn="just">
                        <a:lnSpc>
                          <a:spcPct val="107000"/>
                        </a:lnSpc>
                        <a:spcBef>
                          <a:spcPts val="0"/>
                        </a:spcBef>
                        <a:spcAft>
                          <a:spcPts val="0"/>
                        </a:spcAft>
                      </a:pPr>
                      <a:r>
                        <a:rPr lang="en-US" sz="1200" dirty="0">
                          <a:solidFill>
                            <a:schemeClr val="bg1"/>
                          </a:solidFill>
                          <a:effectLst/>
                        </a:rPr>
                        <a:t>.8</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7F00FF"/>
                    </a:solidFill>
                  </a:tcPr>
                </a:tc>
                <a:extLst>
                  <a:ext uri="{0D108BD9-81ED-4DB2-BD59-A6C34878D82A}">
                    <a16:rowId xmlns:a16="http://schemas.microsoft.com/office/drawing/2014/main" val="876284853"/>
                  </a:ext>
                </a:extLst>
              </a:tr>
            </a:tbl>
          </a:graphicData>
        </a:graphic>
      </p:graphicFrame>
      <p:graphicFrame>
        <p:nvGraphicFramePr>
          <p:cNvPr id="15" name="Table 14">
            <a:extLst>
              <a:ext uri="{FF2B5EF4-FFF2-40B4-BE49-F238E27FC236}">
                <a16:creationId xmlns:a16="http://schemas.microsoft.com/office/drawing/2014/main" id="{99DB69F5-A474-4604-A2E0-BD2CA5C48D8B}"/>
              </a:ext>
            </a:extLst>
          </p:cNvPr>
          <p:cNvGraphicFramePr>
            <a:graphicFrameLocks noGrp="1"/>
          </p:cNvGraphicFramePr>
          <p:nvPr>
            <p:extLst>
              <p:ext uri="{D42A27DB-BD31-4B8C-83A1-F6EECF244321}">
                <p14:modId xmlns:p14="http://schemas.microsoft.com/office/powerpoint/2010/main" val="2014468709"/>
              </p:ext>
            </p:extLst>
          </p:nvPr>
        </p:nvGraphicFramePr>
        <p:xfrm>
          <a:off x="9487363" y="-1"/>
          <a:ext cx="2704637" cy="2257065"/>
        </p:xfrm>
        <a:graphic>
          <a:graphicData uri="http://schemas.openxmlformats.org/drawingml/2006/table">
            <a:tbl>
              <a:tblPr firstRow="1" firstCol="1" bandRow="1">
                <a:tableStyleId>{5C22544A-7EE6-4342-B048-85BDC9FD1C3A}</a:tableStyleId>
              </a:tblPr>
              <a:tblGrid>
                <a:gridCol w="1351901">
                  <a:extLst>
                    <a:ext uri="{9D8B030D-6E8A-4147-A177-3AD203B41FA5}">
                      <a16:colId xmlns:a16="http://schemas.microsoft.com/office/drawing/2014/main" val="3066153324"/>
                    </a:ext>
                  </a:extLst>
                </a:gridCol>
                <a:gridCol w="1352736">
                  <a:extLst>
                    <a:ext uri="{9D8B030D-6E8A-4147-A177-3AD203B41FA5}">
                      <a16:colId xmlns:a16="http://schemas.microsoft.com/office/drawing/2014/main" val="4119652076"/>
                    </a:ext>
                  </a:extLst>
                </a:gridCol>
              </a:tblGrid>
              <a:tr h="217746">
                <a:tc gridSpan="2">
                  <a:txBody>
                    <a:bodyPr/>
                    <a:lstStyle/>
                    <a:p>
                      <a:pPr marL="0" marR="0" algn="just">
                        <a:lnSpc>
                          <a:spcPct val="107000"/>
                        </a:lnSpc>
                        <a:spcBef>
                          <a:spcPts val="0"/>
                        </a:spcBef>
                        <a:spcAft>
                          <a:spcPts val="0"/>
                        </a:spcAft>
                      </a:pPr>
                      <a:r>
                        <a:rPr lang="en-US" sz="1200" dirty="0">
                          <a:solidFill>
                            <a:schemeClr val="bg1"/>
                          </a:solidFill>
                          <a:effectLst/>
                        </a:rPr>
                        <a:t>Blue</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1996F3"/>
                    </a:solidFill>
                  </a:tcPr>
                </a:tc>
                <a:tc hMerge="1">
                  <a:txBody>
                    <a:bodyPr/>
                    <a:lstStyle/>
                    <a:p>
                      <a:endParaRPr lang="en-US"/>
                    </a:p>
                  </a:txBody>
                  <a:tcPr/>
                </a:tc>
                <a:extLst>
                  <a:ext uri="{0D108BD9-81ED-4DB2-BD59-A6C34878D82A}">
                    <a16:rowId xmlns:a16="http://schemas.microsoft.com/office/drawing/2014/main" val="2168227637"/>
                  </a:ext>
                </a:extLst>
              </a:tr>
              <a:tr h="1152414">
                <a:tc>
                  <a:txBody>
                    <a:bodyPr/>
                    <a:lstStyle/>
                    <a:p>
                      <a:pPr marL="0" marR="0" algn="just">
                        <a:lnSpc>
                          <a:spcPct val="107000"/>
                        </a:lnSpc>
                        <a:spcBef>
                          <a:spcPts val="0"/>
                        </a:spcBef>
                        <a:spcAft>
                          <a:spcPts val="0"/>
                        </a:spcAft>
                      </a:pPr>
                      <a:r>
                        <a:rPr lang="en-US" sz="1200" dirty="0">
                          <a:solidFill>
                            <a:schemeClr val="bg1"/>
                          </a:solidFill>
                          <a:effectLst/>
                        </a:rPr>
                        <a:t>Venue Type</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1996F3"/>
                    </a:solidFill>
                  </a:tcPr>
                </a:tc>
                <a:tc>
                  <a:txBody>
                    <a:bodyPr/>
                    <a:lstStyle/>
                    <a:p>
                      <a:pPr marL="0" marR="0" algn="l">
                        <a:lnSpc>
                          <a:spcPct val="107000"/>
                        </a:lnSpc>
                        <a:spcBef>
                          <a:spcPts val="0"/>
                        </a:spcBef>
                        <a:spcAft>
                          <a:spcPts val="0"/>
                        </a:spcAft>
                      </a:pPr>
                      <a:r>
                        <a:rPr lang="en-US" sz="1200">
                          <a:solidFill>
                            <a:schemeClr val="bg1"/>
                          </a:solidFill>
                          <a:effectLst/>
                        </a:rPr>
                        <a:t>Average Venues per Cluster Neighborhood</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1996F3"/>
                    </a:solidFill>
                  </a:tcPr>
                </a:tc>
                <a:extLst>
                  <a:ext uri="{0D108BD9-81ED-4DB2-BD59-A6C34878D82A}">
                    <a16:rowId xmlns:a16="http://schemas.microsoft.com/office/drawing/2014/main" val="1961521438"/>
                  </a:ext>
                </a:extLst>
              </a:tr>
              <a:tr h="217746">
                <a:tc>
                  <a:txBody>
                    <a:bodyPr/>
                    <a:lstStyle/>
                    <a:p>
                      <a:pPr marL="0" marR="0" algn="just">
                        <a:lnSpc>
                          <a:spcPct val="107000"/>
                        </a:lnSpc>
                        <a:spcBef>
                          <a:spcPts val="0"/>
                        </a:spcBef>
                        <a:spcAft>
                          <a:spcPts val="0"/>
                        </a:spcAft>
                      </a:pPr>
                      <a:r>
                        <a:rPr lang="en-US" sz="1200">
                          <a:solidFill>
                            <a:schemeClr val="bg1"/>
                          </a:solidFill>
                          <a:effectLst/>
                        </a:rPr>
                        <a:t>Plaza</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1996F3"/>
                    </a:solidFill>
                  </a:tcPr>
                </a:tc>
                <a:tc>
                  <a:txBody>
                    <a:bodyPr/>
                    <a:lstStyle/>
                    <a:p>
                      <a:pPr marL="0" marR="0" algn="just">
                        <a:lnSpc>
                          <a:spcPct val="107000"/>
                        </a:lnSpc>
                        <a:spcBef>
                          <a:spcPts val="0"/>
                        </a:spcBef>
                        <a:spcAft>
                          <a:spcPts val="0"/>
                        </a:spcAft>
                      </a:pPr>
                      <a:r>
                        <a:rPr lang="en-US" sz="1200">
                          <a:solidFill>
                            <a:schemeClr val="bg1"/>
                          </a:solidFill>
                          <a:effectLst/>
                        </a:rPr>
                        <a:t>1.5</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1996F3"/>
                    </a:solidFill>
                  </a:tcPr>
                </a:tc>
                <a:extLst>
                  <a:ext uri="{0D108BD9-81ED-4DB2-BD59-A6C34878D82A}">
                    <a16:rowId xmlns:a16="http://schemas.microsoft.com/office/drawing/2014/main" val="2801497492"/>
                  </a:ext>
                </a:extLst>
              </a:tr>
              <a:tr h="451413">
                <a:tc>
                  <a:txBody>
                    <a:bodyPr/>
                    <a:lstStyle/>
                    <a:p>
                      <a:pPr marL="0" marR="0" algn="just">
                        <a:lnSpc>
                          <a:spcPct val="107000"/>
                        </a:lnSpc>
                        <a:spcBef>
                          <a:spcPts val="0"/>
                        </a:spcBef>
                        <a:spcAft>
                          <a:spcPts val="0"/>
                        </a:spcAft>
                      </a:pPr>
                      <a:r>
                        <a:rPr lang="en-US" sz="1200">
                          <a:solidFill>
                            <a:schemeClr val="bg1"/>
                          </a:solidFill>
                          <a:effectLst/>
                        </a:rPr>
                        <a:t>Chinese Restaurant</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1996F3"/>
                    </a:solidFill>
                  </a:tcPr>
                </a:tc>
                <a:tc>
                  <a:txBody>
                    <a:bodyPr/>
                    <a:lstStyle/>
                    <a:p>
                      <a:pPr marL="0" marR="0" algn="just">
                        <a:lnSpc>
                          <a:spcPct val="107000"/>
                        </a:lnSpc>
                        <a:spcBef>
                          <a:spcPts val="0"/>
                        </a:spcBef>
                        <a:spcAft>
                          <a:spcPts val="0"/>
                        </a:spcAft>
                      </a:pPr>
                      <a:r>
                        <a:rPr lang="en-US" sz="1200">
                          <a:solidFill>
                            <a:schemeClr val="bg1"/>
                          </a:solidFill>
                          <a:effectLst/>
                        </a:rPr>
                        <a:t>1</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1996F3"/>
                    </a:solidFill>
                  </a:tcPr>
                </a:tc>
                <a:extLst>
                  <a:ext uri="{0D108BD9-81ED-4DB2-BD59-A6C34878D82A}">
                    <a16:rowId xmlns:a16="http://schemas.microsoft.com/office/drawing/2014/main" val="530223951"/>
                  </a:ext>
                </a:extLst>
              </a:tr>
              <a:tr h="217746">
                <a:tc>
                  <a:txBody>
                    <a:bodyPr/>
                    <a:lstStyle/>
                    <a:p>
                      <a:pPr marL="0" marR="0" algn="just">
                        <a:lnSpc>
                          <a:spcPct val="107000"/>
                        </a:lnSpc>
                        <a:spcBef>
                          <a:spcPts val="0"/>
                        </a:spcBef>
                        <a:spcAft>
                          <a:spcPts val="0"/>
                        </a:spcAft>
                      </a:pPr>
                      <a:r>
                        <a:rPr lang="en-US" sz="1200">
                          <a:solidFill>
                            <a:schemeClr val="bg1"/>
                          </a:solidFill>
                          <a:effectLst/>
                        </a:rPr>
                        <a:t>Hotel</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1996F3"/>
                    </a:solidFill>
                  </a:tcPr>
                </a:tc>
                <a:tc>
                  <a:txBody>
                    <a:bodyPr/>
                    <a:lstStyle/>
                    <a:p>
                      <a:pPr marL="0" marR="0" algn="just">
                        <a:lnSpc>
                          <a:spcPct val="107000"/>
                        </a:lnSpc>
                        <a:spcBef>
                          <a:spcPts val="0"/>
                        </a:spcBef>
                        <a:spcAft>
                          <a:spcPts val="0"/>
                        </a:spcAft>
                      </a:pPr>
                      <a:r>
                        <a:rPr lang="en-US" sz="1200" dirty="0">
                          <a:solidFill>
                            <a:schemeClr val="bg1"/>
                          </a:solidFill>
                          <a:effectLst/>
                        </a:rPr>
                        <a:t>1</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1996F3"/>
                    </a:solidFill>
                  </a:tcPr>
                </a:tc>
                <a:extLst>
                  <a:ext uri="{0D108BD9-81ED-4DB2-BD59-A6C34878D82A}">
                    <a16:rowId xmlns:a16="http://schemas.microsoft.com/office/drawing/2014/main" val="3640305806"/>
                  </a:ext>
                </a:extLst>
              </a:tr>
            </a:tbl>
          </a:graphicData>
        </a:graphic>
      </p:graphicFrame>
      <p:graphicFrame>
        <p:nvGraphicFramePr>
          <p:cNvPr id="16" name="Table 15">
            <a:extLst>
              <a:ext uri="{FF2B5EF4-FFF2-40B4-BE49-F238E27FC236}">
                <a16:creationId xmlns:a16="http://schemas.microsoft.com/office/drawing/2014/main" id="{D9CEC35B-E7F0-4379-B39D-003A302F83C9}"/>
              </a:ext>
            </a:extLst>
          </p:cNvPr>
          <p:cNvGraphicFramePr>
            <a:graphicFrameLocks noGrp="1"/>
          </p:cNvGraphicFramePr>
          <p:nvPr>
            <p:extLst>
              <p:ext uri="{D42A27DB-BD31-4B8C-83A1-F6EECF244321}">
                <p14:modId xmlns:p14="http://schemas.microsoft.com/office/powerpoint/2010/main" val="275426695"/>
              </p:ext>
            </p:extLst>
          </p:nvPr>
        </p:nvGraphicFramePr>
        <p:xfrm>
          <a:off x="0" y="3038155"/>
          <a:ext cx="2704305" cy="1539521"/>
        </p:xfrm>
        <a:graphic>
          <a:graphicData uri="http://schemas.openxmlformats.org/drawingml/2006/table">
            <a:tbl>
              <a:tblPr firstRow="1" firstCol="1" bandRow="1">
                <a:tableStyleId>{21E4AEA4-8DFA-4A89-87EB-49C32662AFE0}</a:tableStyleId>
              </a:tblPr>
              <a:tblGrid>
                <a:gridCol w="1450158">
                  <a:extLst>
                    <a:ext uri="{9D8B030D-6E8A-4147-A177-3AD203B41FA5}">
                      <a16:colId xmlns:a16="http://schemas.microsoft.com/office/drawing/2014/main" val="2485664501"/>
                    </a:ext>
                  </a:extLst>
                </a:gridCol>
                <a:gridCol w="1254147">
                  <a:extLst>
                    <a:ext uri="{9D8B030D-6E8A-4147-A177-3AD203B41FA5}">
                      <a16:colId xmlns:a16="http://schemas.microsoft.com/office/drawing/2014/main" val="1043260990"/>
                    </a:ext>
                  </a:extLst>
                </a:gridCol>
              </a:tblGrid>
              <a:tr h="182372">
                <a:tc gridSpan="2">
                  <a:txBody>
                    <a:bodyPr/>
                    <a:lstStyle/>
                    <a:p>
                      <a:pPr marL="0" marR="0" algn="just">
                        <a:lnSpc>
                          <a:spcPct val="107000"/>
                        </a:lnSpc>
                        <a:spcBef>
                          <a:spcPts val="0"/>
                        </a:spcBef>
                        <a:spcAft>
                          <a:spcPts val="0"/>
                        </a:spcAft>
                      </a:pPr>
                      <a:r>
                        <a:rPr lang="en-US" sz="1200" dirty="0">
                          <a:solidFill>
                            <a:schemeClr val="bg1"/>
                          </a:solidFill>
                          <a:effectLst/>
                        </a:rPr>
                        <a:t>Orange/Eastern Market</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8AD7A"/>
                    </a:solidFill>
                  </a:tcPr>
                </a:tc>
                <a:tc hMerge="1">
                  <a:txBody>
                    <a:bodyPr/>
                    <a:lstStyle/>
                    <a:p>
                      <a:endParaRPr lang="en-US"/>
                    </a:p>
                  </a:txBody>
                  <a:tcPr/>
                </a:tc>
                <a:extLst>
                  <a:ext uri="{0D108BD9-81ED-4DB2-BD59-A6C34878D82A}">
                    <a16:rowId xmlns:a16="http://schemas.microsoft.com/office/drawing/2014/main" val="368413791"/>
                  </a:ext>
                </a:extLst>
              </a:tr>
              <a:tr h="769492">
                <a:tc>
                  <a:txBody>
                    <a:bodyPr/>
                    <a:lstStyle/>
                    <a:p>
                      <a:pPr marL="0" marR="0" algn="just">
                        <a:lnSpc>
                          <a:spcPct val="107000"/>
                        </a:lnSpc>
                        <a:spcBef>
                          <a:spcPts val="0"/>
                        </a:spcBef>
                        <a:spcAft>
                          <a:spcPts val="0"/>
                        </a:spcAft>
                      </a:pPr>
                      <a:r>
                        <a:rPr lang="en-US" sz="1200">
                          <a:effectLst/>
                        </a:rPr>
                        <a:t>Venue Type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8AD7A"/>
                    </a:solidFill>
                  </a:tcPr>
                </a:tc>
                <a:tc>
                  <a:txBody>
                    <a:bodyPr/>
                    <a:lstStyle/>
                    <a:p>
                      <a:pPr marL="0" marR="0" algn="l">
                        <a:lnSpc>
                          <a:spcPct val="107000"/>
                        </a:lnSpc>
                        <a:spcBef>
                          <a:spcPts val="0"/>
                        </a:spcBef>
                        <a:spcAft>
                          <a:spcPts val="0"/>
                        </a:spcAft>
                      </a:pPr>
                      <a:r>
                        <a:rPr lang="en-US" sz="1200" dirty="0">
                          <a:solidFill>
                            <a:schemeClr val="bg1"/>
                          </a:solidFill>
                          <a:effectLst/>
                        </a:rPr>
                        <a:t>Average Number of Venues per Cluster Neighborhood</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8AD7A"/>
                    </a:solidFill>
                  </a:tcPr>
                </a:tc>
                <a:extLst>
                  <a:ext uri="{0D108BD9-81ED-4DB2-BD59-A6C34878D82A}">
                    <a16:rowId xmlns:a16="http://schemas.microsoft.com/office/drawing/2014/main" val="828939216"/>
                  </a:ext>
                </a:extLst>
              </a:tr>
              <a:tr h="222912">
                <a:tc>
                  <a:txBody>
                    <a:bodyPr/>
                    <a:lstStyle/>
                    <a:p>
                      <a:pPr marL="0" marR="0" algn="just">
                        <a:lnSpc>
                          <a:spcPct val="107000"/>
                        </a:lnSpc>
                        <a:spcBef>
                          <a:spcPts val="0"/>
                        </a:spcBef>
                        <a:spcAft>
                          <a:spcPts val="0"/>
                        </a:spcAft>
                      </a:pPr>
                      <a:r>
                        <a:rPr lang="en-US" sz="1200">
                          <a:effectLst/>
                        </a:rPr>
                        <a:t>Farmers Market</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8AD7A"/>
                    </a:solidFill>
                  </a:tcPr>
                </a:tc>
                <a:tc>
                  <a:txBody>
                    <a:bodyPr/>
                    <a:lstStyle/>
                    <a:p>
                      <a:pPr marL="0" marR="0" algn="just">
                        <a:lnSpc>
                          <a:spcPct val="107000"/>
                        </a:lnSpc>
                        <a:spcBef>
                          <a:spcPts val="0"/>
                        </a:spcBef>
                        <a:spcAft>
                          <a:spcPts val="0"/>
                        </a:spcAft>
                      </a:pPr>
                      <a:r>
                        <a:rPr lang="en-US" sz="1200">
                          <a:solidFill>
                            <a:schemeClr val="bg1"/>
                          </a:solidFill>
                          <a:effectLst/>
                        </a:rPr>
                        <a:t>6</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8AD7A"/>
                    </a:solidFill>
                  </a:tcPr>
                </a:tc>
                <a:extLst>
                  <a:ext uri="{0D108BD9-81ED-4DB2-BD59-A6C34878D82A}">
                    <a16:rowId xmlns:a16="http://schemas.microsoft.com/office/drawing/2014/main" val="3418262550"/>
                  </a:ext>
                </a:extLst>
              </a:tr>
              <a:tr h="182372">
                <a:tc>
                  <a:txBody>
                    <a:bodyPr/>
                    <a:lstStyle/>
                    <a:p>
                      <a:pPr marL="0" marR="0" algn="just">
                        <a:lnSpc>
                          <a:spcPct val="107000"/>
                        </a:lnSpc>
                        <a:spcBef>
                          <a:spcPts val="0"/>
                        </a:spcBef>
                        <a:spcAft>
                          <a:spcPts val="0"/>
                        </a:spcAft>
                      </a:pPr>
                      <a:r>
                        <a:rPr lang="en-US" sz="1200">
                          <a:effectLst/>
                        </a:rPr>
                        <a:t>Coffee Shop</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8AD7A"/>
                    </a:solidFill>
                  </a:tcPr>
                </a:tc>
                <a:tc>
                  <a:txBody>
                    <a:bodyPr/>
                    <a:lstStyle/>
                    <a:p>
                      <a:pPr marL="0" marR="0" algn="just">
                        <a:lnSpc>
                          <a:spcPct val="107000"/>
                        </a:lnSpc>
                        <a:spcBef>
                          <a:spcPts val="0"/>
                        </a:spcBef>
                        <a:spcAft>
                          <a:spcPts val="0"/>
                        </a:spcAft>
                      </a:pPr>
                      <a:r>
                        <a:rPr lang="en-US" sz="1200" dirty="0">
                          <a:solidFill>
                            <a:schemeClr val="bg1"/>
                          </a:solidFill>
                          <a:effectLst/>
                        </a:rPr>
                        <a:t>3</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8AD7A"/>
                    </a:solidFill>
                  </a:tcPr>
                </a:tc>
                <a:extLst>
                  <a:ext uri="{0D108BD9-81ED-4DB2-BD59-A6C34878D82A}">
                    <a16:rowId xmlns:a16="http://schemas.microsoft.com/office/drawing/2014/main" val="2885517012"/>
                  </a:ext>
                </a:extLst>
              </a:tr>
              <a:tr h="182372">
                <a:tc>
                  <a:txBody>
                    <a:bodyPr/>
                    <a:lstStyle/>
                    <a:p>
                      <a:pPr marL="0" marR="0" algn="just">
                        <a:lnSpc>
                          <a:spcPct val="107000"/>
                        </a:lnSpc>
                        <a:spcBef>
                          <a:spcPts val="0"/>
                        </a:spcBef>
                        <a:spcAft>
                          <a:spcPts val="0"/>
                        </a:spcAft>
                      </a:pPr>
                      <a:r>
                        <a:rPr lang="en-US" sz="1200">
                          <a:effectLst/>
                        </a:rPr>
                        <a:t>Food</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8AD7A"/>
                    </a:solidFill>
                  </a:tcPr>
                </a:tc>
                <a:tc>
                  <a:txBody>
                    <a:bodyPr/>
                    <a:lstStyle/>
                    <a:p>
                      <a:pPr marL="0" marR="0" algn="just">
                        <a:lnSpc>
                          <a:spcPct val="107000"/>
                        </a:lnSpc>
                        <a:spcBef>
                          <a:spcPts val="0"/>
                        </a:spcBef>
                        <a:spcAft>
                          <a:spcPts val="0"/>
                        </a:spcAft>
                      </a:pPr>
                      <a:r>
                        <a:rPr lang="en-US" sz="1200" dirty="0">
                          <a:solidFill>
                            <a:schemeClr val="bg1"/>
                          </a:solidFill>
                          <a:effectLst/>
                        </a:rPr>
                        <a:t>2</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8AD7A"/>
                    </a:solidFill>
                  </a:tcPr>
                </a:tc>
                <a:extLst>
                  <a:ext uri="{0D108BD9-81ED-4DB2-BD59-A6C34878D82A}">
                    <a16:rowId xmlns:a16="http://schemas.microsoft.com/office/drawing/2014/main" val="942538001"/>
                  </a:ext>
                </a:extLst>
              </a:tr>
            </a:tbl>
          </a:graphicData>
        </a:graphic>
      </p:graphicFrame>
      <p:graphicFrame>
        <p:nvGraphicFramePr>
          <p:cNvPr id="17" name="Table 16">
            <a:extLst>
              <a:ext uri="{FF2B5EF4-FFF2-40B4-BE49-F238E27FC236}">
                <a16:creationId xmlns:a16="http://schemas.microsoft.com/office/drawing/2014/main" id="{0DEED51C-8C36-4FE9-A418-1F7ABF35EE47}"/>
              </a:ext>
            </a:extLst>
          </p:cNvPr>
          <p:cNvGraphicFramePr>
            <a:graphicFrameLocks noGrp="1"/>
          </p:cNvGraphicFramePr>
          <p:nvPr>
            <p:extLst>
              <p:ext uri="{D42A27DB-BD31-4B8C-83A1-F6EECF244321}">
                <p14:modId xmlns:p14="http://schemas.microsoft.com/office/powerpoint/2010/main" val="938698444"/>
              </p:ext>
            </p:extLst>
          </p:nvPr>
        </p:nvGraphicFramePr>
        <p:xfrm>
          <a:off x="0" y="1"/>
          <a:ext cx="2704320" cy="1499220"/>
        </p:xfrm>
        <a:graphic>
          <a:graphicData uri="http://schemas.openxmlformats.org/drawingml/2006/table">
            <a:tbl>
              <a:tblPr firstRow="1" firstCol="1" bandRow="1">
                <a:tableStyleId>{F5AB1C69-6EDB-4FF4-983F-18BD219EF322}</a:tableStyleId>
              </a:tblPr>
              <a:tblGrid>
                <a:gridCol w="1313105">
                  <a:extLst>
                    <a:ext uri="{9D8B030D-6E8A-4147-A177-3AD203B41FA5}">
                      <a16:colId xmlns:a16="http://schemas.microsoft.com/office/drawing/2014/main" val="1054886340"/>
                    </a:ext>
                  </a:extLst>
                </a:gridCol>
                <a:gridCol w="1391215">
                  <a:extLst>
                    <a:ext uri="{9D8B030D-6E8A-4147-A177-3AD203B41FA5}">
                      <a16:colId xmlns:a16="http://schemas.microsoft.com/office/drawing/2014/main" val="2250617920"/>
                    </a:ext>
                  </a:extLst>
                </a:gridCol>
              </a:tblGrid>
              <a:tr h="144191">
                <a:tc gridSpan="2">
                  <a:txBody>
                    <a:bodyPr/>
                    <a:lstStyle/>
                    <a:p>
                      <a:pPr marL="0" marR="0" algn="just">
                        <a:lnSpc>
                          <a:spcPct val="107000"/>
                        </a:lnSpc>
                        <a:spcBef>
                          <a:spcPts val="0"/>
                        </a:spcBef>
                        <a:spcAft>
                          <a:spcPts val="0"/>
                        </a:spcAft>
                      </a:pPr>
                      <a:r>
                        <a:rPr lang="en-US" sz="1200">
                          <a:effectLst/>
                        </a:rPr>
                        <a:t>Red</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B4A49"/>
                    </a:solidFill>
                  </a:tcPr>
                </a:tc>
                <a:tc hMerge="1">
                  <a:txBody>
                    <a:bodyPr/>
                    <a:lstStyle/>
                    <a:p>
                      <a:endParaRPr lang="en-US"/>
                    </a:p>
                  </a:txBody>
                  <a:tcPr/>
                </a:tc>
                <a:extLst>
                  <a:ext uri="{0D108BD9-81ED-4DB2-BD59-A6C34878D82A}">
                    <a16:rowId xmlns:a16="http://schemas.microsoft.com/office/drawing/2014/main" val="3355503870"/>
                  </a:ext>
                </a:extLst>
              </a:tr>
              <a:tr h="684125">
                <a:tc>
                  <a:txBody>
                    <a:bodyPr/>
                    <a:lstStyle/>
                    <a:p>
                      <a:pPr marL="0" marR="0" algn="just">
                        <a:lnSpc>
                          <a:spcPct val="107000"/>
                        </a:lnSpc>
                        <a:spcBef>
                          <a:spcPts val="0"/>
                        </a:spcBef>
                        <a:spcAft>
                          <a:spcPts val="0"/>
                        </a:spcAft>
                      </a:pPr>
                      <a:r>
                        <a:rPr lang="en-US" sz="1200" dirty="0">
                          <a:effectLst/>
                        </a:rPr>
                        <a:t>Venue Type</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B4A49"/>
                    </a:solidFill>
                  </a:tcPr>
                </a:tc>
                <a:tc>
                  <a:txBody>
                    <a:bodyPr/>
                    <a:lstStyle/>
                    <a:p>
                      <a:pPr marL="0" marR="0" algn="l">
                        <a:lnSpc>
                          <a:spcPct val="107000"/>
                        </a:lnSpc>
                        <a:spcBef>
                          <a:spcPts val="0"/>
                        </a:spcBef>
                        <a:spcAft>
                          <a:spcPts val="0"/>
                        </a:spcAft>
                      </a:pPr>
                      <a:r>
                        <a:rPr lang="en-US" sz="1200" dirty="0">
                          <a:solidFill>
                            <a:schemeClr val="bg1"/>
                          </a:solidFill>
                          <a:effectLst/>
                        </a:rPr>
                        <a:t>Average Venues per Cluster Neighborhood</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B4A49"/>
                    </a:solidFill>
                  </a:tcPr>
                </a:tc>
                <a:extLst>
                  <a:ext uri="{0D108BD9-81ED-4DB2-BD59-A6C34878D82A}">
                    <a16:rowId xmlns:a16="http://schemas.microsoft.com/office/drawing/2014/main" val="383339770"/>
                  </a:ext>
                </a:extLst>
              </a:tr>
              <a:tr h="144191">
                <a:tc>
                  <a:txBody>
                    <a:bodyPr/>
                    <a:lstStyle/>
                    <a:p>
                      <a:pPr marL="0" marR="0" algn="just">
                        <a:lnSpc>
                          <a:spcPct val="107000"/>
                        </a:lnSpc>
                        <a:spcBef>
                          <a:spcPts val="0"/>
                        </a:spcBef>
                        <a:spcAft>
                          <a:spcPts val="0"/>
                        </a:spcAft>
                      </a:pPr>
                      <a:r>
                        <a:rPr lang="en-US" sz="1200">
                          <a:effectLst/>
                        </a:rPr>
                        <a:t>Liquor Store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B4A49"/>
                    </a:solidFill>
                  </a:tcPr>
                </a:tc>
                <a:tc>
                  <a:txBody>
                    <a:bodyPr/>
                    <a:lstStyle/>
                    <a:p>
                      <a:pPr marL="0" marR="0" algn="just">
                        <a:lnSpc>
                          <a:spcPct val="107000"/>
                        </a:lnSpc>
                        <a:spcBef>
                          <a:spcPts val="0"/>
                        </a:spcBef>
                        <a:spcAft>
                          <a:spcPts val="0"/>
                        </a:spcAft>
                      </a:pPr>
                      <a:r>
                        <a:rPr lang="en-US" sz="1200">
                          <a:solidFill>
                            <a:schemeClr val="bg1"/>
                          </a:solidFill>
                          <a:effectLst/>
                        </a:rPr>
                        <a:t>.18</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B4A49"/>
                    </a:solidFill>
                  </a:tcPr>
                </a:tc>
                <a:extLst>
                  <a:ext uri="{0D108BD9-81ED-4DB2-BD59-A6C34878D82A}">
                    <a16:rowId xmlns:a16="http://schemas.microsoft.com/office/drawing/2014/main" val="3224953063"/>
                  </a:ext>
                </a:extLst>
              </a:tr>
              <a:tr h="144191">
                <a:tc>
                  <a:txBody>
                    <a:bodyPr/>
                    <a:lstStyle/>
                    <a:p>
                      <a:pPr marL="0" marR="0" algn="just">
                        <a:lnSpc>
                          <a:spcPct val="107000"/>
                        </a:lnSpc>
                        <a:spcBef>
                          <a:spcPts val="0"/>
                        </a:spcBef>
                        <a:spcAft>
                          <a:spcPts val="0"/>
                        </a:spcAft>
                      </a:pPr>
                      <a:r>
                        <a:rPr lang="en-US" sz="1200">
                          <a:effectLst/>
                        </a:rPr>
                        <a:t>Intersection</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B4A49"/>
                    </a:solidFill>
                  </a:tcPr>
                </a:tc>
                <a:tc>
                  <a:txBody>
                    <a:bodyPr/>
                    <a:lstStyle/>
                    <a:p>
                      <a:pPr marL="0" marR="0" algn="just">
                        <a:lnSpc>
                          <a:spcPct val="107000"/>
                        </a:lnSpc>
                        <a:spcBef>
                          <a:spcPts val="0"/>
                        </a:spcBef>
                        <a:spcAft>
                          <a:spcPts val="0"/>
                        </a:spcAft>
                      </a:pPr>
                      <a:r>
                        <a:rPr lang="en-US" sz="1200">
                          <a:solidFill>
                            <a:schemeClr val="bg1"/>
                          </a:solidFill>
                          <a:effectLst/>
                        </a:rPr>
                        <a:t>.13</a:t>
                      </a:r>
                      <a:endParaRPr lang="en-US" sz="120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B4A49"/>
                    </a:solidFill>
                  </a:tcPr>
                </a:tc>
                <a:extLst>
                  <a:ext uri="{0D108BD9-81ED-4DB2-BD59-A6C34878D82A}">
                    <a16:rowId xmlns:a16="http://schemas.microsoft.com/office/drawing/2014/main" val="1837781812"/>
                  </a:ext>
                </a:extLst>
              </a:tr>
              <a:tr h="267979">
                <a:tc>
                  <a:txBody>
                    <a:bodyPr/>
                    <a:lstStyle/>
                    <a:p>
                      <a:pPr marL="0" marR="0" algn="just">
                        <a:lnSpc>
                          <a:spcPct val="107000"/>
                        </a:lnSpc>
                        <a:spcBef>
                          <a:spcPts val="0"/>
                        </a:spcBef>
                        <a:spcAft>
                          <a:spcPts val="0"/>
                        </a:spcAft>
                      </a:pPr>
                      <a:r>
                        <a:rPr lang="en-US" sz="1200">
                          <a:effectLst/>
                        </a:rPr>
                        <a:t>Discount Store</a:t>
                      </a:r>
                      <a:endParaRPr lang="en-US" sz="12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B4A49"/>
                    </a:solidFill>
                  </a:tcPr>
                </a:tc>
                <a:tc>
                  <a:txBody>
                    <a:bodyPr/>
                    <a:lstStyle/>
                    <a:p>
                      <a:pPr marL="0" marR="0" algn="just">
                        <a:lnSpc>
                          <a:spcPct val="107000"/>
                        </a:lnSpc>
                        <a:spcBef>
                          <a:spcPts val="0"/>
                        </a:spcBef>
                        <a:spcAft>
                          <a:spcPts val="0"/>
                        </a:spcAft>
                      </a:pPr>
                      <a:r>
                        <a:rPr lang="en-US" sz="1200" dirty="0">
                          <a:solidFill>
                            <a:schemeClr val="bg1"/>
                          </a:solidFill>
                          <a:effectLst/>
                        </a:rPr>
                        <a:t>.12</a:t>
                      </a:r>
                      <a:endParaRPr lang="en-US" sz="12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rgbClr val="FB4A49"/>
                    </a:solidFill>
                  </a:tcPr>
                </a:tc>
                <a:extLst>
                  <a:ext uri="{0D108BD9-81ED-4DB2-BD59-A6C34878D82A}">
                    <a16:rowId xmlns:a16="http://schemas.microsoft.com/office/drawing/2014/main" val="3449068650"/>
                  </a:ext>
                </a:extLst>
              </a:tr>
            </a:tbl>
          </a:graphicData>
        </a:graphic>
      </p:graphicFrame>
      <p:sp>
        <p:nvSpPr>
          <p:cNvPr id="18" name="Rectangle 2">
            <a:extLst>
              <a:ext uri="{FF2B5EF4-FFF2-40B4-BE49-F238E27FC236}">
                <a16:creationId xmlns:a16="http://schemas.microsoft.com/office/drawing/2014/main" id="{46DB8ED5-36D9-4398-9EA4-830581A6BB11}"/>
              </a:ext>
            </a:extLst>
          </p:cNvPr>
          <p:cNvSpPr>
            <a:spLocks noChangeArrowheads="1"/>
          </p:cNvSpPr>
          <p:nvPr/>
        </p:nvSpPr>
        <p:spPr bwMode="auto">
          <a:xfrm>
            <a:off x="317" y="159"/>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974096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785E76-45C6-49ED-B37C-92CAE60449BE}"/>
              </a:ext>
            </a:extLst>
          </p:cNvPr>
          <p:cNvSpPr>
            <a:spLocks noGrp="1"/>
          </p:cNvSpPr>
          <p:nvPr>
            <p:ph type="title"/>
          </p:nvPr>
        </p:nvSpPr>
        <p:spPr/>
        <p:txBody>
          <a:bodyPr/>
          <a:lstStyle/>
          <a:p>
            <a:r>
              <a:rPr lang="en-US" dirty="0"/>
              <a:t>Implications of the Data</a:t>
            </a:r>
          </a:p>
        </p:txBody>
      </p:sp>
      <p:sp>
        <p:nvSpPr>
          <p:cNvPr id="3" name="Content Placeholder 2">
            <a:extLst>
              <a:ext uri="{FF2B5EF4-FFF2-40B4-BE49-F238E27FC236}">
                <a16:creationId xmlns:a16="http://schemas.microsoft.com/office/drawing/2014/main" id="{A0EB0152-C04E-4962-AEA7-F6883BE19D0F}"/>
              </a:ext>
            </a:extLst>
          </p:cNvPr>
          <p:cNvSpPr>
            <a:spLocks noGrp="1"/>
          </p:cNvSpPr>
          <p:nvPr>
            <p:ph idx="1"/>
          </p:nvPr>
        </p:nvSpPr>
        <p:spPr/>
        <p:txBody>
          <a:bodyPr>
            <a:normAutofit lnSpcReduction="10000"/>
          </a:bodyPr>
          <a:lstStyle/>
          <a:p>
            <a:r>
              <a:rPr lang="en-US" dirty="0"/>
              <a:t>The data shows that Detroit is a highly segmented city, with most venues being located in the downtown. While this is normal for many cities, it is notable that there is only one node of concentration for a very large city geographically (142.9 square miles).</a:t>
            </a:r>
          </a:p>
          <a:p>
            <a:r>
              <a:rPr lang="en-US" dirty="0"/>
              <a:t>It is also notable that areas which are not the downtown core and the immediate area surrounding it lack almost any venues whatsoever.</a:t>
            </a:r>
          </a:p>
          <a:p>
            <a:r>
              <a:rPr lang="en-US" dirty="0"/>
              <a:t>We can see it is likely that businesses and investment will continue to be concentrated downtown with areas immediately surrounding it likely to see more investment while the rest of the city sees relatively little. </a:t>
            </a:r>
          </a:p>
          <a:p>
            <a:r>
              <a:rPr lang="en-US" dirty="0"/>
              <a:t>Organizations concerned with Social Justice would likely wish to see a more even distribution </a:t>
            </a:r>
            <a:r>
              <a:rPr lang="en-US"/>
              <a:t>of venues.</a:t>
            </a:r>
            <a:endParaRPr lang="en-US" dirty="0"/>
          </a:p>
        </p:txBody>
      </p:sp>
    </p:spTree>
    <p:extLst>
      <p:ext uri="{BB962C8B-B14F-4D97-AF65-F5344CB8AC3E}">
        <p14:creationId xmlns:p14="http://schemas.microsoft.com/office/powerpoint/2010/main" val="291117450"/>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otalTime>30</TotalTime>
  <Words>457</Words>
  <Application>Microsoft Office PowerPoint</Application>
  <PresentationFormat>Widescreen</PresentationFormat>
  <Paragraphs>81</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Bookman Old Style</vt:lpstr>
      <vt:lpstr>Calibri</vt:lpstr>
      <vt:lpstr>Franklin Gothic Book</vt:lpstr>
      <vt:lpstr>Times New Roman</vt:lpstr>
      <vt:lpstr>1_RetrospectVTI</vt:lpstr>
      <vt:lpstr>Understanding the Investment Landscape in Detroit Using Foursquare Data</vt:lpstr>
      <vt:lpstr>Recent Investment in Detroit</vt:lpstr>
      <vt:lpstr>Overview of the Data</vt:lpstr>
      <vt:lpstr>Segmenting Based on Number of Venues</vt:lpstr>
      <vt:lpstr>Segmenting Based on Count of Venue Types</vt:lpstr>
      <vt:lpstr>Implications of the Data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the Investment Landscape in Detroit Using Foursquare Data</dc:title>
  <dc:creator>Boettcher, Hannah</dc:creator>
  <cp:lastModifiedBy>Boettcher, Hannah</cp:lastModifiedBy>
  <cp:revision>4</cp:revision>
  <dcterms:created xsi:type="dcterms:W3CDTF">2021-02-07T16:04:07Z</dcterms:created>
  <dcterms:modified xsi:type="dcterms:W3CDTF">2021-02-07T16:34:44Z</dcterms:modified>
</cp:coreProperties>
</file>

<file path=docProps/thumbnail.jpeg>
</file>